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6" r:id="rId1"/>
  </p:sldMasterIdLst>
  <p:notesMasterIdLst>
    <p:notesMasterId r:id="rId13"/>
  </p:notesMasterIdLst>
  <p:handoutMasterIdLst>
    <p:handoutMasterId r:id="rId14"/>
  </p:handoutMasterIdLst>
  <p:sldIdLst>
    <p:sldId id="256" r:id="rId2"/>
    <p:sldId id="270" r:id="rId3"/>
    <p:sldId id="267" r:id="rId4"/>
    <p:sldId id="268" r:id="rId5"/>
    <p:sldId id="269" r:id="rId6"/>
    <p:sldId id="258" r:id="rId7"/>
    <p:sldId id="259" r:id="rId8"/>
    <p:sldId id="260" r:id="rId9"/>
    <p:sldId id="261" r:id="rId10"/>
    <p:sldId id="262" r:id="rId11"/>
    <p:sldId id="263" r:id="rId12"/>
  </p:sldIdLst>
  <p:sldSz cx="9144000" cy="6858000" type="screen4x3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7F7F7F"/>
    <a:srgbClr val="2F609A"/>
    <a:srgbClr val="E8EEF7"/>
    <a:srgbClr val="CDDCEF"/>
    <a:srgbClr val="3191D3"/>
    <a:srgbClr val="333399"/>
    <a:srgbClr val="800000"/>
    <a:srgbClr val="B61644"/>
    <a:srgbClr val="590D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79" autoAdjust="0"/>
    <p:restoredTop sz="94660"/>
  </p:normalViewPr>
  <p:slideViewPr>
    <p:cSldViewPr>
      <p:cViewPr varScale="1">
        <p:scale>
          <a:sx n="110" d="100"/>
          <a:sy n="110" d="100"/>
        </p:scale>
        <p:origin x="-16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42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Проект оформления презентации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3AEECBC0-831F-46E7-8730-47BD0D8E2C05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83B8289-9764-4D70-81DF-27F044505D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49840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Проект оформления презентации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59FE40F-0556-4555-9CF5-96633BFC176C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BAA12A4-2A4E-4E03-A12C-07DE4A618B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9061634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4273A07-E60C-4443-B469-D025BC7EEEB3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27653" name="Верхний колонтитул 4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ru-RU" altLang="ru-RU" smtClean="0">
                <a:latin typeface="Arial" panose="020B0604020202020204" pitchFamily="34" charset="0"/>
              </a:rPr>
              <a:t>Проект оформления презентации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A977F-2504-E741-85B4-8F01994E1F25}" type="datetimeFigureOut">
              <a:rPr lang="en-US" smtClean="0"/>
              <a:t>4/7/2018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032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F351F-53B1-3B4C-8CD4-15B0457E8E3F}" type="datetimeFigureOut">
              <a:rPr lang="en-US" smtClean="0"/>
              <a:t>4/7/2018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473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1E8F6-4F69-E448-82E4-3FF8C30628E4}" type="datetimeFigureOut">
              <a:rPr lang="en-US" smtClean="0"/>
              <a:t>4/7/2018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662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BAD4-EC93-8B4C-97AE-9AB5F3271B19}" type="datetimeFigureOut">
              <a:rPr lang="en-US" smtClean="0"/>
              <a:t>4/7/2018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6098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9050E-E079-6441-81E7-806D30677343}" type="datetimeFigureOut">
              <a:rPr lang="en-US" smtClean="0"/>
              <a:t>4/7/2018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54772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230AF-FFB7-DE42-B481-AAC2589869DA}" type="datetimeFigureOut">
              <a:rPr lang="en-US" smtClean="0"/>
              <a:t>4/7/2018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5546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1E6046-B04F-4E4A-ACAC-D732BB131FAA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83776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02E455-F5CA-4C6E-9C5F-6A56B3467DA3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458576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5158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9A665B-3E08-472D-A56E-53E9843F8A28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8" name="Picture 5" descr="лого Синий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85725"/>
            <a:ext cx="8048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627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34E99CDA-A299-411F-8A2E-91C7F9818175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59010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80ACBC70-C9CF-4EFB-9AE5-AC7ED6A02850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97937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122813B6-1FAD-45A8-B8A3-6F0E95C0A325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54032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81FD9-6232-4A94-BFE9-C108699433EF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60032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ADB90-FF7E-5041-AB9F-1BC0957AB829}" type="datetimeFigureOut">
              <a:rPr lang="en-US" smtClean="0"/>
              <a:t>4/7/2018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835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DBD1D-0A7F-4E18-9F24-54F118E56F37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28759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BA9B4EED-1E48-42C3-AF9D-1E7946B0B6E4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44489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749"/>
            <a:ext cx="1952272" cy="6852504"/>
            <a:chOff x="6627813" y="196102"/>
            <a:chExt cx="1952625" cy="5677649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610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FFFB4-400D-1240-AB24-6F86C96D4DFB}" type="datetimeFigureOut">
              <a:rPr lang="en-US" smtClean="0"/>
              <a:t>4/7/2018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326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7" r:id="rId1"/>
    <p:sldLayoutId id="2147484068" r:id="rId2"/>
    <p:sldLayoutId id="2147484069" r:id="rId3"/>
    <p:sldLayoutId id="2147484070" r:id="rId4"/>
    <p:sldLayoutId id="2147484071" r:id="rId5"/>
    <p:sldLayoutId id="2147484072" r:id="rId6"/>
    <p:sldLayoutId id="2147484073" r:id="rId7"/>
    <p:sldLayoutId id="2147484074" r:id="rId8"/>
    <p:sldLayoutId id="2147484075" r:id="rId9"/>
    <p:sldLayoutId id="2147484076" r:id="rId10"/>
    <p:sldLayoutId id="2147484077" r:id="rId11"/>
    <p:sldLayoutId id="2147484078" r:id="rId12"/>
    <p:sldLayoutId id="2147484079" r:id="rId13"/>
    <p:sldLayoutId id="2147484080" r:id="rId14"/>
    <p:sldLayoutId id="2147484081" r:id="rId15"/>
    <p:sldLayoutId id="2147484082" r:id="rId16"/>
    <p:sldLayoutId id="214748408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одзаголовок 2"/>
          <p:cNvSpPr txBox="1">
            <a:spLocks/>
          </p:cNvSpPr>
          <p:nvPr/>
        </p:nvSpPr>
        <p:spPr bwMode="auto">
          <a:xfrm>
            <a:off x="1403648" y="6093296"/>
            <a:ext cx="3096344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algn="r" eaLnBrk="1" hangingPunct="1">
              <a:spcBef>
                <a:spcPts val="400"/>
              </a:spcBef>
              <a:buClr>
                <a:srgbClr val="378D91"/>
              </a:buClr>
              <a:buFont typeface="Arial" panose="020B0604020202020204" pitchFamily="34" charset="0"/>
              <a:buNone/>
            </a:pPr>
            <a:r>
              <a:rPr lang="ru-RU" altLang="ru-RU" sz="1400" b="1" dirty="0">
                <a:solidFill>
                  <a:srgbClr val="002060"/>
                </a:solidFill>
                <a:latin typeface="Arial" panose="020B0604020202020204" pitchFamily="34" charset="0"/>
              </a:rPr>
              <a:t>Гуревич Валерий Львович</a:t>
            </a:r>
          </a:p>
          <a:p>
            <a:pPr algn="r" eaLnBrk="1" hangingPunct="1">
              <a:spcBef>
                <a:spcPts val="400"/>
              </a:spcBef>
              <a:buClr>
                <a:srgbClr val="378D91"/>
              </a:buClr>
              <a:buFont typeface="Arial" panose="020B0604020202020204" pitchFamily="34" charset="0"/>
              <a:buNone/>
            </a:pPr>
            <a:r>
              <a:rPr lang="ru-RU" altLang="ru-RU" sz="14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Избранный Президент КООМЕТ</a:t>
            </a:r>
            <a:endParaRPr lang="ru-RU" altLang="ru-RU" sz="1400" b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26627" name="Прямоугольник 1"/>
          <p:cNvSpPr>
            <a:spLocks noChangeArrowheads="1"/>
          </p:cNvSpPr>
          <p:nvPr/>
        </p:nvSpPr>
        <p:spPr bwMode="auto">
          <a:xfrm>
            <a:off x="318668" y="78976"/>
            <a:ext cx="40323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28 </a:t>
            </a:r>
            <a:r>
              <a:rPr lang="ru-RU" altLang="ru-RU" sz="1600" b="1" dirty="0">
                <a:solidFill>
                  <a:srgbClr val="000099"/>
                </a:solidFill>
                <a:latin typeface="Arial" panose="020B0604020202020204" pitchFamily="34" charset="0"/>
              </a:rPr>
              <a:t>заседание Комитета КООМЕТ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11-12 апреля 2018 </a:t>
            </a:r>
            <a:r>
              <a:rPr lang="ru-RU" altLang="ru-RU" sz="1600" b="1" dirty="0">
                <a:solidFill>
                  <a:srgbClr val="000099"/>
                </a:solidFill>
                <a:latin typeface="Arial" panose="020B0604020202020204" pitchFamily="34" charset="0"/>
              </a:rPr>
              <a:t>г.</a:t>
            </a:r>
            <a:r>
              <a:rPr lang="en-US" altLang="ru-RU" sz="1600" b="1" dirty="0">
                <a:solidFill>
                  <a:srgbClr val="000099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6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Сараево, </a:t>
            </a:r>
            <a:br>
              <a:rPr lang="ru-RU" altLang="ru-RU" sz="1600" b="1" dirty="0" smtClean="0">
                <a:solidFill>
                  <a:srgbClr val="000099"/>
                </a:solidFill>
                <a:latin typeface="Arial" panose="020B0604020202020204" pitchFamily="34" charset="0"/>
              </a:rPr>
            </a:br>
            <a:r>
              <a:rPr lang="ru-RU" altLang="ru-RU" sz="16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Босния и Герцеговина</a:t>
            </a:r>
            <a:endParaRPr lang="ru-RU" altLang="ru-RU" sz="16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pic>
        <p:nvPicPr>
          <p:cNvPr id="26628" name="Grafik 0" descr="Logo_COOME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098" y="1000763"/>
            <a:ext cx="1603375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Grafik 1" descr="EE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298" y="994413"/>
            <a:ext cx="1260475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Grafik 3" descr="eec_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261" y="1183325"/>
            <a:ext cx="2693987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2" name="TextBox 1"/>
          <p:cNvSpPr txBox="1">
            <a:spLocks noChangeArrowheads="1"/>
          </p:cNvSpPr>
          <p:nvPr/>
        </p:nvSpPr>
        <p:spPr bwMode="auto">
          <a:xfrm>
            <a:off x="-2698" y="2019933"/>
            <a:ext cx="915469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3000" b="1" dirty="0" smtClean="0">
                <a:solidFill>
                  <a:srgbClr val="000099"/>
                </a:solidFill>
                <a:latin typeface="Arial Narrow" panose="020B0606020202030204" pitchFamily="34" charset="0"/>
              </a:rPr>
              <a:t>О МЕМОРАНДУМЕ </a:t>
            </a:r>
            <a:r>
              <a:rPr lang="ru-RU" altLang="ru-RU" sz="3000" b="1" dirty="0">
                <a:solidFill>
                  <a:srgbClr val="000099"/>
                </a:solidFill>
                <a:latin typeface="Arial Narrow" panose="020B0606020202030204" pitchFamily="34" charset="0"/>
              </a:rPr>
              <a:t>о ВЗАИМОПОНИМАНИИ</a:t>
            </a:r>
            <a:br>
              <a:rPr lang="ru-RU" altLang="ru-RU" sz="3000" b="1" dirty="0">
                <a:solidFill>
                  <a:srgbClr val="000099"/>
                </a:solidFill>
                <a:latin typeface="Arial Narrow" panose="020B0606020202030204" pitchFamily="34" charset="0"/>
              </a:rPr>
            </a:br>
            <a:r>
              <a:rPr lang="ru-RU" altLang="ru-RU" sz="3000" b="1" dirty="0">
                <a:solidFill>
                  <a:srgbClr val="000099"/>
                </a:solidFill>
                <a:latin typeface="Arial Narrow" panose="020B0606020202030204" pitchFamily="34" charset="0"/>
              </a:rPr>
              <a:t>в области </a:t>
            </a:r>
            <a:r>
              <a:rPr lang="ru-RU" altLang="ru-RU" sz="3000" b="1" dirty="0" smtClean="0">
                <a:solidFill>
                  <a:srgbClr val="000099"/>
                </a:solidFill>
                <a:latin typeface="Arial Narrow" panose="020B0606020202030204" pitchFamily="34" charset="0"/>
              </a:rPr>
              <a:t>обеспечения единства измерений</a:t>
            </a:r>
            <a:r>
              <a:rPr lang="ru-RU" altLang="ru-RU" sz="3000" b="1" dirty="0">
                <a:solidFill>
                  <a:srgbClr val="000099"/>
                </a:solidFill>
                <a:latin typeface="Arial Narrow" panose="020B0606020202030204" pitchFamily="34" charset="0"/>
              </a:rPr>
              <a:t/>
            </a:r>
            <a:br>
              <a:rPr lang="ru-RU" altLang="ru-RU" sz="3000" b="1" dirty="0">
                <a:solidFill>
                  <a:srgbClr val="000099"/>
                </a:solidFill>
                <a:latin typeface="Arial Narrow" panose="020B0606020202030204" pitchFamily="34" charset="0"/>
              </a:rPr>
            </a:br>
            <a:r>
              <a:rPr lang="ru-RU" altLang="ru-RU" sz="3000" b="1" dirty="0">
                <a:solidFill>
                  <a:srgbClr val="000099"/>
                </a:solidFill>
                <a:latin typeface="Arial Narrow" panose="020B0606020202030204" pitchFamily="34" charset="0"/>
              </a:rPr>
              <a:t> между</a:t>
            </a:r>
            <a:r>
              <a:rPr lang="en-US" altLang="ru-RU" sz="3000" b="1" dirty="0">
                <a:solidFill>
                  <a:srgbClr val="000099"/>
                </a:solidFill>
                <a:latin typeface="Arial Narrow" panose="020B0606020202030204" pitchFamily="34" charset="0"/>
              </a:rPr>
              <a:t> </a:t>
            </a:r>
            <a:r>
              <a:rPr lang="ru-RU" altLang="ru-RU" sz="3000" b="1" dirty="0">
                <a:solidFill>
                  <a:srgbClr val="000099"/>
                </a:solidFill>
                <a:latin typeface="Arial Narrow" panose="020B0606020202030204" pitchFamily="34" charset="0"/>
              </a:rPr>
              <a:t>КООМЕТ и ЕЭК</a:t>
            </a:r>
          </a:p>
        </p:txBody>
      </p:sp>
      <p:pic>
        <p:nvPicPr>
          <p:cNvPr id="9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31" y="6305870"/>
            <a:ext cx="692634" cy="436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одзаголовок 2"/>
          <p:cNvSpPr txBox="1">
            <a:spLocks/>
          </p:cNvSpPr>
          <p:nvPr/>
        </p:nvSpPr>
        <p:spPr bwMode="auto">
          <a:xfrm>
            <a:off x="4716016" y="6093296"/>
            <a:ext cx="34575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rgbClr val="378D91"/>
              </a:buClr>
              <a:buFont typeface="Arial" panose="020B0604020202020204" pitchFamily="34" charset="0"/>
              <a:buNone/>
            </a:pPr>
            <a:r>
              <a:rPr lang="en-US" altLang="ru-RU" sz="1400" b="1" dirty="0">
                <a:solidFill>
                  <a:srgbClr val="590D1B"/>
                </a:solidFill>
                <a:latin typeface="Arial" panose="020B0604020202020204" pitchFamily="34" charset="0"/>
              </a:rPr>
              <a:t>Valery </a:t>
            </a:r>
            <a:r>
              <a:rPr lang="en-US" altLang="ru-RU" sz="1400" b="1" dirty="0" err="1">
                <a:solidFill>
                  <a:srgbClr val="590D1B"/>
                </a:solidFill>
                <a:latin typeface="Arial" panose="020B0604020202020204" pitchFamily="34" charset="0"/>
              </a:rPr>
              <a:t>Gurevich</a:t>
            </a:r>
            <a:r>
              <a:rPr lang="en-US" altLang="ru-RU" sz="1400" b="1" dirty="0">
                <a:solidFill>
                  <a:srgbClr val="590D1B"/>
                </a:solidFill>
                <a:latin typeface="Arial" panose="020B0604020202020204" pitchFamily="34" charset="0"/>
              </a:rPr>
              <a:t> </a:t>
            </a:r>
            <a:endParaRPr lang="ru-RU" altLang="ru-RU" sz="1400" b="1" dirty="0">
              <a:solidFill>
                <a:srgbClr val="590D1B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ts val="400"/>
              </a:spcBef>
              <a:buClr>
                <a:srgbClr val="378D91"/>
              </a:buClr>
              <a:buFont typeface="Arial" panose="020B0604020202020204" pitchFamily="34" charset="0"/>
              <a:buNone/>
            </a:pPr>
            <a:r>
              <a:rPr lang="en-US" altLang="ru-RU" sz="1400" b="1" dirty="0" smtClean="0">
                <a:solidFill>
                  <a:srgbClr val="590D1B"/>
                </a:solidFill>
                <a:latin typeface="Arial" panose="020B0604020202020204" pitchFamily="34" charset="0"/>
              </a:rPr>
              <a:t>Elected COOMET President</a:t>
            </a:r>
            <a:endParaRPr lang="ru-RU" altLang="ru-RU" sz="1400" b="1" dirty="0">
              <a:solidFill>
                <a:srgbClr val="590D1B"/>
              </a:solidFill>
              <a:latin typeface="Arial" panose="020B0604020202020204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4572000" y="6192000"/>
            <a:ext cx="0" cy="360000"/>
          </a:xfrm>
          <a:prstGeom prst="line">
            <a:avLst/>
          </a:prstGeom>
          <a:ln w="25400">
            <a:gradFill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"/>
          <p:cNvSpPr>
            <a:spLocks noChangeArrowheads="1"/>
          </p:cNvSpPr>
          <p:nvPr/>
        </p:nvSpPr>
        <p:spPr bwMode="auto">
          <a:xfrm>
            <a:off x="4932040" y="78475"/>
            <a:ext cx="36536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28 </a:t>
            </a:r>
            <a:r>
              <a:rPr lang="en-US" altLang="ru-RU" sz="1600" b="1" dirty="0">
                <a:solidFill>
                  <a:srgbClr val="800000"/>
                </a:solidFill>
                <a:latin typeface="Arial" panose="020B0604020202020204" pitchFamily="34" charset="0"/>
              </a:rPr>
              <a:t>COOMET Committee meeting</a:t>
            </a:r>
            <a:endParaRPr lang="ru-RU" altLang="ru-RU" sz="1600" b="1" dirty="0">
              <a:solidFill>
                <a:srgbClr val="80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ru-RU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11-12 </a:t>
            </a:r>
            <a:r>
              <a:rPr lang="en-US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of </a:t>
            </a:r>
            <a:r>
              <a:rPr lang="en-US" altLang="ru-RU" sz="1600" b="1" dirty="0">
                <a:solidFill>
                  <a:srgbClr val="800000"/>
                </a:solidFill>
                <a:latin typeface="Arial" panose="020B0604020202020204" pitchFamily="34" charset="0"/>
              </a:rPr>
              <a:t>April </a:t>
            </a:r>
            <a:r>
              <a:rPr lang="ru-RU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2018</a:t>
            </a:r>
            <a:r>
              <a:rPr lang="en-US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, </a:t>
            </a:r>
            <a:r>
              <a:rPr lang="en-US" altLang="ru-RU" sz="1600" b="1" dirty="0" err="1" smtClean="0">
                <a:solidFill>
                  <a:srgbClr val="800000"/>
                </a:solidFill>
                <a:latin typeface="Arial" panose="020B0604020202020204" pitchFamily="34" charset="0"/>
              </a:rPr>
              <a:t>Saraevo</a:t>
            </a:r>
            <a:r>
              <a:rPr lang="ru-RU" altLang="ru-RU" sz="1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, </a:t>
            </a:r>
            <a:r>
              <a:rPr lang="en-US" sz="16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Bosnia &amp; </a:t>
            </a:r>
            <a:r>
              <a:rPr lang="en-US" sz="16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Herzegovina</a:t>
            </a:r>
            <a:endParaRPr lang="ru-RU" altLang="ru-RU" sz="16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3674005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ru-RU" sz="3000" b="1" dirty="0">
                <a:solidFill>
                  <a:srgbClr val="5B0B22"/>
                </a:solidFill>
                <a:latin typeface="Arial Narrow" panose="020B0606020202030204" pitchFamily="34" charset="0"/>
              </a:rPr>
              <a:t>About the MEMORANDUM of UNDERSTANDING</a:t>
            </a:r>
            <a:endParaRPr lang="ru-RU" altLang="ru-RU" sz="3000" b="1" dirty="0">
              <a:solidFill>
                <a:srgbClr val="5B0B22"/>
              </a:solidFill>
              <a:latin typeface="Arial Narrow" panose="020B0606020202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ru-RU" sz="3000" b="1" dirty="0">
                <a:solidFill>
                  <a:srgbClr val="5B0B22"/>
                </a:solidFill>
                <a:latin typeface="Arial Narrow" panose="020B0606020202030204" pitchFamily="34" charset="0"/>
              </a:rPr>
              <a:t>in the field of the measurement uniformity assurance between COOMET and EEC</a:t>
            </a:r>
            <a:endParaRPr lang="ru-RU" altLang="ru-RU" sz="3000" b="1" dirty="0">
              <a:solidFill>
                <a:srgbClr val="5B0B22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1633386" y="3577886"/>
            <a:ext cx="5877228" cy="15494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270000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42047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2563" algn="ctr">
              <a:spcAft>
                <a:spcPts val="0"/>
              </a:spcAft>
            </a:pPr>
            <a:r>
              <a:rPr lang="ru-RU" sz="2500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Целесообразно продолжить обсуждение Меморандума среди членов нового Совета Президента КООМЕТ</a:t>
            </a:r>
            <a:endParaRPr lang="ru-RU" sz="2500" dirty="0">
              <a:solidFill>
                <a:srgbClr val="000099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65548" y="1146232"/>
            <a:ext cx="18035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ВЫВОД:</a:t>
            </a:r>
            <a:endParaRPr lang="ru-RU" sz="3000" b="1" dirty="0">
              <a:solidFill>
                <a:srgbClr val="000099"/>
              </a:solidFill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4536443" y="1243231"/>
            <a:ext cx="0" cy="360000"/>
          </a:xfrm>
          <a:prstGeom prst="line">
            <a:avLst/>
          </a:prstGeom>
          <a:ln w="50800">
            <a:gradFill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4932040" y="1146232"/>
            <a:ext cx="28985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CONCLUSION</a:t>
            </a:r>
            <a:r>
              <a:rPr lang="ru-RU" sz="3000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ru-RU" sz="3000" b="1" dirty="0">
              <a:solidFill>
                <a:srgbClr val="590D1B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92494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500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It is advisable to continue discussing the Memorandum among the members of the new COOMET Presidential Council</a:t>
            </a:r>
            <a:endParaRPr lang="ru-RU" sz="2500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Улыбающееся лицо 4"/>
          <p:cNvSpPr/>
          <p:nvPr/>
        </p:nvSpPr>
        <p:spPr>
          <a:xfrm>
            <a:off x="3690349" y="4077072"/>
            <a:ext cx="1692188" cy="1608554"/>
          </a:xfrm>
          <a:prstGeom prst="smileyFace">
            <a:avLst>
              <a:gd name="adj" fmla="val 4653"/>
            </a:avLst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V="1">
            <a:off x="1633386" y="2858881"/>
            <a:ext cx="5877228" cy="15494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270000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68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655802"/>
            <a:ext cx="824440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i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Принять к сведению информацию.</a:t>
            </a:r>
            <a:endParaRPr lang="ru-RU" sz="2400" i="1" dirty="0">
              <a:solidFill>
                <a:srgbClr val="000099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7122" y="1012666"/>
            <a:ext cx="457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ПРЕДЛОЖЕНИЯ В РЕЗОЛЮЦИИ / </a:t>
            </a:r>
            <a:endParaRPr lang="ru-RU" sz="2000" b="1" dirty="0">
              <a:solidFill>
                <a:srgbClr val="000099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499992" y="1043444"/>
            <a:ext cx="4391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PROPOSALS TO THE RESOLUTIONS</a:t>
            </a:r>
            <a:r>
              <a:rPr lang="ru-RU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ru-RU" b="1" dirty="0">
              <a:solidFill>
                <a:srgbClr val="590D1B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4198585"/>
            <a:ext cx="824440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note of the information.</a:t>
            </a:r>
            <a:endParaRPr lang="ru-RU" sz="2400" i="1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V="1">
            <a:off x="1633386" y="4061578"/>
            <a:ext cx="5877228" cy="15494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899592" y="2157824"/>
            <a:ext cx="78488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i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Продолжить обсуждение Меморандума о взаимопонимании в области обеспечения единства измерений между ЕЭК и КООМЕТ среди членов нового Совета Президента КООМЕТ.</a:t>
            </a:r>
            <a:endParaRPr lang="ru-RU" sz="2400" i="1" dirty="0">
              <a:solidFill>
                <a:srgbClr val="000099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4725432"/>
            <a:ext cx="784887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continue discussion of Memorandum of Understanding in the field of the assurance of measurement uniformity between the EEC and COOMET among the members of the new COOMET Presidential Council</a:t>
            </a:r>
            <a:endParaRPr lang="ru-RU" sz="2400" i="1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23528" y="1484784"/>
            <a:ext cx="432048" cy="864096"/>
          </a:xfrm>
          <a:prstGeom prst="rightArrow">
            <a:avLst>
              <a:gd name="adj1" fmla="val 50000"/>
              <a:gd name="adj2" fmla="val 67461"/>
            </a:avLst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323528" y="2420888"/>
            <a:ext cx="432048" cy="864096"/>
          </a:xfrm>
          <a:prstGeom prst="rightArrow">
            <a:avLst>
              <a:gd name="adj1" fmla="val 50000"/>
              <a:gd name="adj2" fmla="val 67461"/>
            </a:avLst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23528" y="4005064"/>
            <a:ext cx="432048" cy="864096"/>
          </a:xfrm>
          <a:prstGeom prst="rightArrow">
            <a:avLst>
              <a:gd name="adj1" fmla="val 50000"/>
              <a:gd name="adj2" fmla="val 67461"/>
            </a:avLst>
          </a:prstGeom>
          <a:solidFill>
            <a:srgbClr val="590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317104" y="5123978"/>
            <a:ext cx="432048" cy="864096"/>
          </a:xfrm>
          <a:prstGeom prst="rightArrow">
            <a:avLst>
              <a:gd name="adj1" fmla="val 50000"/>
              <a:gd name="adj2" fmla="val 67461"/>
            </a:avLst>
          </a:prstGeom>
          <a:solidFill>
            <a:srgbClr val="590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Grafik 0" descr="Logo_COOM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52" y="24372"/>
            <a:ext cx="1184188" cy="569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"/>
          <p:cNvSpPr>
            <a:spLocks noChangeArrowheads="1"/>
          </p:cNvSpPr>
          <p:nvPr/>
        </p:nvSpPr>
        <p:spPr bwMode="auto">
          <a:xfrm>
            <a:off x="1691680" y="30704"/>
            <a:ext cx="7632848" cy="129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28 </a:t>
            </a:r>
            <a:r>
              <a:rPr lang="ru-RU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заседание Комитета </a:t>
            </a: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КООМЕТ (11-12 апреля 2018 </a:t>
            </a:r>
            <a:r>
              <a:rPr lang="ru-RU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г.</a:t>
            </a:r>
            <a:r>
              <a:rPr lang="en-US" altLang="ru-RU" sz="1200" b="1" dirty="0">
                <a:solidFill>
                  <a:srgbClr val="000099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2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Сараево, Босния и Герцеговина</a:t>
            </a:r>
            <a:endParaRPr lang="ru-RU" altLang="ru-RU" sz="12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18" name="Прямоугольник 1"/>
          <p:cNvSpPr>
            <a:spLocks noChangeArrowheads="1"/>
          </p:cNvSpPr>
          <p:nvPr/>
        </p:nvSpPr>
        <p:spPr bwMode="auto">
          <a:xfrm>
            <a:off x="1691680" y="301133"/>
            <a:ext cx="7416824" cy="446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2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28 </a:t>
            </a:r>
            <a:r>
              <a:rPr lang="en-US" altLang="ru-RU" sz="1200" b="1" dirty="0">
                <a:solidFill>
                  <a:srgbClr val="800000"/>
                </a:solidFill>
                <a:latin typeface="Arial" panose="020B0604020202020204" pitchFamily="34" charset="0"/>
              </a:rPr>
              <a:t>COOMET Committee </a:t>
            </a:r>
            <a:r>
              <a:rPr lang="en-US" altLang="ru-RU" sz="12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meeting</a:t>
            </a:r>
            <a:r>
              <a:rPr lang="ru-RU" altLang="ru-RU" sz="12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 (11-12 </a:t>
            </a:r>
            <a:r>
              <a:rPr lang="en-US" altLang="ru-RU" sz="12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of </a:t>
            </a:r>
            <a:r>
              <a:rPr lang="en-US" altLang="ru-RU" sz="1200" b="1" dirty="0">
                <a:solidFill>
                  <a:srgbClr val="800000"/>
                </a:solidFill>
                <a:latin typeface="Arial" panose="020B0604020202020204" pitchFamily="34" charset="0"/>
              </a:rPr>
              <a:t>April </a:t>
            </a:r>
            <a:r>
              <a:rPr lang="ru-RU" altLang="ru-RU" sz="12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2018</a:t>
            </a:r>
            <a:r>
              <a:rPr lang="en-US" altLang="ru-RU" sz="12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, </a:t>
            </a:r>
            <a:r>
              <a:rPr lang="en-US" altLang="ru-RU" sz="1200" b="1" dirty="0" err="1" smtClean="0">
                <a:solidFill>
                  <a:srgbClr val="800000"/>
                </a:solidFill>
                <a:latin typeface="Arial" panose="020B0604020202020204" pitchFamily="34" charset="0"/>
              </a:rPr>
              <a:t>Saraevo</a:t>
            </a:r>
            <a:r>
              <a:rPr lang="ru-RU" altLang="ru-RU" sz="12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, </a:t>
            </a:r>
            <a:r>
              <a:rPr lang="en-US" sz="12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Bosnia &amp; </a:t>
            </a:r>
            <a:r>
              <a:rPr lang="en-US" sz="12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Herzegovina</a:t>
            </a:r>
            <a:endParaRPr lang="ru-RU" altLang="ru-RU" sz="12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V="1">
            <a:off x="1917053" y="304503"/>
            <a:ext cx="5877228" cy="15494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215516" y="692695"/>
            <a:ext cx="8712968" cy="1"/>
          </a:xfrm>
          <a:prstGeom prst="line">
            <a:avLst/>
          </a:prstGeom>
          <a:ln w="38100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/>
          <p:cNvSpPr txBox="1">
            <a:spLocks/>
          </p:cNvSpPr>
          <p:nvPr/>
        </p:nvSpPr>
        <p:spPr>
          <a:xfrm>
            <a:off x="0" y="72008"/>
            <a:ext cx="9144000" cy="54868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altLang="ru-RU" sz="2600" b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Договор о Евразийском экономическом союзе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9931" y="1465851"/>
            <a:ext cx="7333676" cy="431800"/>
          </a:xfrm>
          <a:prstGeom prst="roundRect">
            <a:avLst/>
          </a:prstGeom>
          <a:solidFill>
            <a:srgbClr val="000099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ts val="300"/>
              </a:spcBef>
              <a:buClr>
                <a:srgbClr val="7F8FA9"/>
              </a:buClr>
              <a:buFont typeface="Georgia" panose="02040502050405020303" pitchFamily="18" charset="0"/>
              <a:buChar char="•"/>
              <a:defRPr sz="28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anose="02040502050405020303" pitchFamily="18" charset="0"/>
              <a:buChar char="▫"/>
              <a:defRPr sz="2600">
                <a:solidFill>
                  <a:schemeClr val="accent2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accent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200">
                <a:solidFill>
                  <a:schemeClr val="accent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ru-RU" altLang="ru-RU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Раздел </a:t>
            </a:r>
            <a:r>
              <a:rPr lang="en-US" altLang="ru-RU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«</a:t>
            </a:r>
            <a:r>
              <a:rPr lang="ru-RU" altLang="ru-RU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Техническое регулирование»</a:t>
            </a:r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1336883" y="1897651"/>
            <a:ext cx="7272808" cy="1046440"/>
          </a:xfrm>
          <a:prstGeom prst="rect">
            <a:avLst/>
          </a:prstGeom>
          <a:noFill/>
          <a:ln w="25400">
            <a:solidFill>
              <a:srgbClr val="000099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300"/>
              </a:spcBef>
              <a:buClr>
                <a:srgbClr val="7F8FA9"/>
              </a:buClr>
              <a:buFont typeface="Georgia" panose="02040502050405020303" pitchFamily="18" charset="0"/>
              <a:buChar char="•"/>
              <a:defRPr sz="28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anose="02040502050405020303" pitchFamily="18" charset="0"/>
              <a:buChar char="▫"/>
              <a:defRPr sz="2600">
                <a:solidFill>
                  <a:schemeClr val="accent2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accent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200">
                <a:solidFill>
                  <a:schemeClr val="accent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Clr>
                <a:srgbClr val="9C271C"/>
              </a:buClr>
              <a:buSzPct val="120000"/>
              <a:buFont typeface="Georgia" panose="02040502050405020303" pitchFamily="18" charset="0"/>
              <a:buNone/>
              <a:defRPr/>
            </a:pPr>
            <a:r>
              <a:rPr lang="ru-RU" altLang="ru-RU" sz="2000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Приложение 10</a:t>
            </a:r>
          </a:p>
          <a:p>
            <a:pPr>
              <a:spcBef>
                <a:spcPct val="0"/>
              </a:spcBef>
              <a:buClr>
                <a:srgbClr val="9C271C"/>
              </a:buClr>
              <a:buSzPct val="120000"/>
              <a:buFont typeface="Georgia" panose="02040502050405020303" pitchFamily="18" charset="0"/>
              <a:buNone/>
              <a:defRPr/>
            </a:pPr>
            <a:r>
              <a:rPr lang="ru-RU" altLang="ru-RU" sz="20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Протокол о проведении согласованной политики в области обеспечения единства измерений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9930" y="3662655"/>
            <a:ext cx="7333676" cy="431800"/>
          </a:xfrm>
          <a:prstGeom prst="roundRect">
            <a:avLst/>
          </a:prstGeom>
          <a:solidFill>
            <a:srgbClr val="000099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ts val="300"/>
              </a:spcBef>
              <a:buClr>
                <a:srgbClr val="7F8FA9"/>
              </a:buClr>
              <a:buFont typeface="Georgia" panose="02040502050405020303" pitchFamily="18" charset="0"/>
              <a:buChar char="•"/>
              <a:defRPr sz="28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anose="02040502050405020303" pitchFamily="18" charset="0"/>
              <a:buChar char="▫"/>
              <a:defRPr sz="2600">
                <a:solidFill>
                  <a:schemeClr val="accent2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accent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200">
                <a:solidFill>
                  <a:schemeClr val="accent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ru-RU" altLang="ru-RU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</a:t>
            </a:r>
            <a:r>
              <a:rPr lang="en-US" alt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altLang="ru-RU" sz="1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6"/>
          <p:cNvSpPr>
            <a:spLocks noChangeArrowheads="1"/>
          </p:cNvSpPr>
          <p:nvPr/>
        </p:nvSpPr>
        <p:spPr bwMode="auto">
          <a:xfrm>
            <a:off x="1336883" y="4094455"/>
            <a:ext cx="7272808" cy="1810496"/>
          </a:xfrm>
          <a:prstGeom prst="rect">
            <a:avLst/>
          </a:prstGeom>
          <a:noFill/>
          <a:ln w="25400">
            <a:solidFill>
              <a:srgbClr val="00206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300"/>
              </a:spcBef>
              <a:buClr>
                <a:srgbClr val="7F8FA9"/>
              </a:buClr>
              <a:buFont typeface="Georgia" panose="02040502050405020303" pitchFamily="18" charset="0"/>
              <a:buChar char="•"/>
              <a:defRPr sz="28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anose="02040502050405020303" pitchFamily="18" charset="0"/>
              <a:buChar char="▫"/>
              <a:defRPr sz="2600">
                <a:solidFill>
                  <a:schemeClr val="accent2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accent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200">
                <a:solidFill>
                  <a:schemeClr val="accent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anose="02040502050405020303" pitchFamily="18" charset="0"/>
              <a:buChar char="▫"/>
              <a:defRPr sz="2000">
                <a:solidFill>
                  <a:srgbClr val="7F8FA9"/>
                </a:solidFill>
                <a:latin typeface="Georgia" panose="02040502050405020303" pitchFamily="18" charset="0"/>
              </a:defRPr>
            </a:lvl9pPr>
          </a:lstStyle>
          <a:p>
            <a:pPr marL="285750" indent="-285750">
              <a:lnSpc>
                <a:spcPct val="110000"/>
              </a:lnSpc>
              <a:spcBef>
                <a:spcPct val="0"/>
              </a:spcBef>
              <a:buClr>
                <a:srgbClr val="002060"/>
              </a:buClr>
              <a:buSzPct val="120000"/>
              <a:buFont typeface="Wingdings" panose="05000000000000000000" pitchFamily="2" charset="2"/>
              <a:buChar char="Ø"/>
              <a:defRPr/>
            </a:pPr>
            <a:r>
              <a:rPr lang="ru-RU" altLang="ru-RU" sz="20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сопоставимости результатов измерений</a:t>
            </a:r>
            <a:endParaRPr lang="en-US" altLang="ru-RU" sz="2000" dirty="0" smtClean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Clr>
                <a:srgbClr val="002060"/>
              </a:buClr>
              <a:buSzPct val="120000"/>
              <a:buNone/>
              <a:defRPr/>
            </a:pPr>
            <a:endParaRPr lang="ru-RU" altLang="ru-RU" sz="1050" dirty="0" smtClean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ct val="0"/>
              </a:spcBef>
              <a:buClr>
                <a:srgbClr val="002060"/>
              </a:buClr>
              <a:buSzPct val="120000"/>
              <a:buFont typeface="Wingdings" panose="05000000000000000000" pitchFamily="2" charset="2"/>
              <a:buChar char="Ø"/>
              <a:defRPr/>
            </a:pPr>
            <a:r>
              <a:rPr lang="ru-RU" altLang="ru-RU" sz="20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</a:t>
            </a:r>
            <a:r>
              <a:rPr lang="ru-RU" altLang="ru-RU" sz="2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сопоставимости результатов </a:t>
            </a:r>
            <a:r>
              <a:rPr lang="ru-RU" altLang="ru-RU" sz="20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оценки (подтверждения) соответствия продукции</a:t>
            </a:r>
            <a:endParaRPr lang="en-US" altLang="ru-RU" sz="2000" dirty="0" smtClean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Clr>
                <a:srgbClr val="002060"/>
              </a:buClr>
              <a:buSzPct val="120000"/>
              <a:buNone/>
              <a:defRPr/>
            </a:pPr>
            <a:endParaRPr lang="ru-RU" altLang="ru-RU" sz="1000" dirty="0" smtClean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ct val="0"/>
              </a:spcBef>
              <a:buClr>
                <a:srgbClr val="002060"/>
              </a:buClr>
              <a:buSzPct val="120000"/>
              <a:buFont typeface="Wingdings" panose="05000000000000000000" pitchFamily="2" charset="2"/>
              <a:buChar char="Ø"/>
              <a:defRPr/>
            </a:pPr>
            <a:r>
              <a:rPr lang="ru-RU" altLang="ru-RU" sz="20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измерение количественных показателей продукции</a:t>
            </a:r>
          </a:p>
        </p:txBody>
      </p:sp>
    </p:spTree>
    <p:extLst>
      <p:ext uri="{BB962C8B-B14F-4D97-AF65-F5344CB8AC3E}">
        <p14:creationId xmlns:p14="http://schemas.microsoft.com/office/powerpoint/2010/main" val="263558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215516" y="548680"/>
            <a:ext cx="8712968" cy="1"/>
          </a:xfrm>
          <a:prstGeom prst="line">
            <a:avLst/>
          </a:prstGeom>
          <a:ln w="38100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/>
          <p:cNvSpPr txBox="1">
            <a:spLocks/>
          </p:cNvSpPr>
          <p:nvPr/>
        </p:nvSpPr>
        <p:spPr>
          <a:xfrm>
            <a:off x="901700" y="0"/>
            <a:ext cx="7340600" cy="609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2600" b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единства измерений. ЕАЭС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455356"/>
              </p:ext>
            </p:extLst>
          </p:nvPr>
        </p:nvGraphicFramePr>
        <p:xfrm>
          <a:off x="215515" y="637762"/>
          <a:ext cx="8712969" cy="5882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27450">
                  <a:extLst>
                    <a:ext uri="{9D8B030D-6E8A-4147-A177-3AD203B41FA5}">
                      <a16:colId xmlns="" xmlns:a16="http://schemas.microsoft.com/office/drawing/2014/main" val="2530917157"/>
                    </a:ext>
                  </a:extLst>
                </a:gridCol>
                <a:gridCol w="1285519">
                  <a:extLst>
                    <a:ext uri="{9D8B030D-6E8A-4147-A177-3AD203B41FA5}">
                      <a16:colId xmlns="" xmlns:a16="http://schemas.microsoft.com/office/drawing/2014/main" val="3631319699"/>
                    </a:ext>
                  </a:extLst>
                </a:gridCol>
              </a:tblGrid>
              <a:tr h="64004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Документы в области ОЕИ, </a:t>
                      </a:r>
                      <a:b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принятые в целях реализации Договора о ЕАЭС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Дата вступления в силу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20567506"/>
                  </a:ext>
                </a:extLst>
              </a:tr>
              <a:tr h="518131">
                <a:tc>
                  <a:txBody>
                    <a:bodyPr/>
                    <a:lstStyle/>
                    <a:p>
                      <a:r>
                        <a:rPr lang="ru-RU" altLang="ru-RU" sz="14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Перечень внесистемных единиц величин</a:t>
                      </a:r>
                      <a:r>
                        <a:rPr lang="ru-RU" altLang="ru-RU" sz="14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применяемых при разработке технических регламентов Союза, включая их соотношения с Международной системой единиц (СИ)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CDDC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22.05.2015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CDDC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5673214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Правила взаимного признания</a:t>
                      </a:r>
                      <a:r>
                        <a:rPr lang="ru-RU" altLang="ru-RU" sz="14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результатов работ по ОЕИ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11.03.2017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E8EE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177666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Порядки проведения работ </a:t>
                      </a:r>
                      <a:r>
                        <a:rPr lang="ru-RU" altLang="ru-RU" sz="14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области ОЕИ, в том числе: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CDDC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CDDC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5327510"/>
                  </a:ext>
                </a:extLst>
              </a:tr>
              <a:tr h="731479">
                <a:tc>
                  <a:txBody>
                    <a:bodyPr/>
                    <a:lstStyle/>
                    <a:p>
                      <a:pPr marL="3635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порядок проведения метрологической экспертизы проекта технического регламента Союза, проектов перечней стандартов к техническим регламентам Союза; перечней стандартов к техническим регламентам Союза;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04.03.2017</a:t>
                      </a:r>
                    </a:p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E8EE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26868127"/>
                  </a:ext>
                </a:extLst>
              </a:tr>
              <a:tr h="518131">
                <a:tc>
                  <a:txBody>
                    <a:bodyPr/>
                    <a:lstStyle/>
                    <a:p>
                      <a:pPr marL="3635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порядок организации проведения межлабораторных сравнительных испытаний (межлабораторных сличений);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CDDC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29.01.2017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CDDC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7663575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marL="3635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порядок метрологической аттестации методики (метода) измерений;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11.03.2017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E8EE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85499302"/>
                  </a:ext>
                </a:extLst>
              </a:tr>
              <a:tr h="518131">
                <a:tc>
                  <a:txBody>
                    <a:bodyPr/>
                    <a:lstStyle/>
                    <a:p>
                      <a:pPr marL="3635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порядок аттестации методики (метода) измерений, принимаемой в качестве </a:t>
                      </a:r>
                      <a:r>
                        <a:rPr lang="ru-RU" altLang="ru-RU" sz="1400" dirty="0" err="1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референтной</a:t>
                      </a:r>
                      <a:r>
                        <a:rPr lang="ru-RU" altLang="ru-RU" sz="14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методики (метода) измерений;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CDDC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11.03.2017 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CDDC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612162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marL="3635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порядок утверждения типа средства измерений;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11.03.2017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E8EE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129243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marL="3635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порядок утверждения типа стандартного образца;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CDDC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11.03.2017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CDDC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7704319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marL="3635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порядок организации поверки средств измерений;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11.03.2017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E8EE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73006871"/>
                  </a:ext>
                </a:extLst>
              </a:tr>
              <a:tr h="5181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Порядок взаимного предоставления сведений </a:t>
                      </a:r>
                      <a:r>
                        <a:rPr lang="ru-RU" altLang="ru-RU" sz="14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области ОЕИ, содержащихся в информационных фондах государств-членов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CDDC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11.03.2017 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7" marB="45717">
                    <a:solidFill>
                      <a:srgbClr val="CDDC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8305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726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215516" y="726738"/>
            <a:ext cx="8712968" cy="1"/>
          </a:xfrm>
          <a:prstGeom prst="line">
            <a:avLst/>
          </a:prstGeom>
          <a:ln w="38100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/>
          <p:cNvSpPr txBox="1">
            <a:spLocks/>
          </p:cNvSpPr>
          <p:nvPr/>
        </p:nvSpPr>
        <p:spPr>
          <a:xfrm>
            <a:off x="901700" y="91799"/>
            <a:ext cx="7340600" cy="609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2600" b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единства измерений. ЕАЭС</a:t>
            </a:r>
          </a:p>
        </p:txBody>
      </p: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476511" y="3092176"/>
            <a:ext cx="8192217" cy="3168082"/>
            <a:chOff x="1014" y="2253"/>
            <a:chExt cx="3984" cy="839"/>
          </a:xfrm>
        </p:grpSpPr>
        <p:sp>
          <p:nvSpPr>
            <p:cNvPr id="6" name="AutoShape 11"/>
            <p:cNvSpPr>
              <a:spLocks noChangeArrowheads="1"/>
            </p:cNvSpPr>
            <p:nvPr/>
          </p:nvSpPr>
          <p:spPr bwMode="gray">
            <a:xfrm>
              <a:off x="1014" y="2253"/>
              <a:ext cx="3984" cy="839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gray">
            <a:xfrm>
              <a:off x="1120" y="2346"/>
              <a:ext cx="3771" cy="652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anchor="ctr" anchorCtr="0">
              <a:spAutoFit/>
            </a:bodyPr>
            <a:lstStyle/>
            <a:p>
              <a:pPr marL="0" marR="0" lvl="0" indent="26987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  <a:p>
              <a:pPr marL="0" marR="0" lvl="0" indent="269875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Средства измерений, предназначенные для применения в сфере государственного регулирования обеспечения единства измерений (сфере законодательной метрологии), допускаются к выпуску в обращение и применению в порядке, установленном в законодательстве государств-членов. Сфера государственного регулирования обеспечения единства измерений (законодательной метрологии) определяется государством-членом</a:t>
              </a:r>
              <a:endPara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11" name="Содержимое 3"/>
          <p:cNvSpPr txBox="1">
            <a:spLocks/>
          </p:cNvSpPr>
          <p:nvPr/>
        </p:nvSpPr>
        <p:spPr bwMode="auto">
          <a:xfrm>
            <a:off x="797238" y="1628800"/>
            <a:ext cx="7549523" cy="1462598"/>
          </a:xfrm>
          <a:prstGeom prst="rect">
            <a:avLst/>
          </a:prstGeom>
          <a:solidFill>
            <a:srgbClr val="7F7F7F"/>
          </a:solidFill>
          <a:ln>
            <a:noFill/>
          </a:ln>
          <a:extLst/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Char char="•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00000"/>
              </a:buClr>
              <a:buSzPct val="110000"/>
              <a:buFont typeface="Georgia" panose="02040502050405020303" pitchFamily="18" charset="0"/>
              <a:buNone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ПРОТОКОЛ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00000"/>
              </a:buClr>
              <a:buSzPct val="110000"/>
              <a:buFont typeface="Georgia" panose="02040502050405020303" pitchFamily="18" charset="0"/>
              <a:buNone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совещания по согласованию предложений уполномоченных органов государств-членов ЕАЭС и ЕЭК по внесению изменений в положение Договора о ЕАЭС от 29 мая 2014 года в сфере технического регулирования</a:t>
            </a:r>
            <a:endParaRPr kumimoji="0" lang="ru-RU" altLang="ru-RU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 bwMode="auto">
          <a:xfrm>
            <a:off x="1259223" y="1111915"/>
            <a:ext cx="6624736" cy="548513"/>
          </a:xfrm>
          <a:prstGeom prst="rect">
            <a:avLst/>
          </a:prstGeom>
          <a:solidFill>
            <a:srgbClr val="000099"/>
          </a:solidFill>
          <a:ln>
            <a:noFill/>
          </a:ln>
          <a:extLst/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Char char="•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11125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110000"/>
              <a:buFont typeface="Georgia" panose="02040502050405020303" pitchFamily="18" charset="0"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Arial" panose="020B0604020202020204" pitchFamily="34" charset="0"/>
              </a:rPr>
              <a:t>Евразийская экономическая комиссия</a:t>
            </a:r>
            <a:endParaRPr kumimoji="0" lang="ru-RU" altLang="ru-RU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Grafik 1" descr="EE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07" y="57379"/>
            <a:ext cx="934416" cy="59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945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215516" y="726738"/>
            <a:ext cx="8712968" cy="1"/>
          </a:xfrm>
          <a:prstGeom prst="line">
            <a:avLst/>
          </a:prstGeom>
          <a:ln w="38100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одержимое 3"/>
          <p:cNvSpPr txBox="1">
            <a:spLocks/>
          </p:cNvSpPr>
          <p:nvPr/>
        </p:nvSpPr>
        <p:spPr bwMode="auto">
          <a:xfrm>
            <a:off x="2140513" y="1088727"/>
            <a:ext cx="4827864" cy="548513"/>
          </a:xfrm>
          <a:prstGeom prst="rect">
            <a:avLst/>
          </a:prstGeom>
          <a:solidFill>
            <a:srgbClr val="000099"/>
          </a:solidFill>
          <a:ln>
            <a:noFill/>
          </a:ln>
          <a:extLst/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Char char="•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11125" lvl="0" indent="0" algn="ctr" defTabSz="914400">
              <a:buClr>
                <a:srgbClr val="800000"/>
              </a:buClr>
              <a:buNone/>
              <a:defRPr/>
            </a:pPr>
            <a:r>
              <a:rPr lang="ru-RU" altLang="ru-RU" sz="2400" kern="0" dirty="0">
                <a:solidFill>
                  <a:schemeClr val="bg1"/>
                </a:solidFill>
                <a:latin typeface="Verdana"/>
                <a:cs typeface="Arial" panose="020B0604020202020204" pitchFamily="34" charset="0"/>
              </a:rPr>
              <a:t>ЦЕЛИ КООМЕТ</a:t>
            </a:r>
            <a:endParaRPr kumimoji="0" lang="ru-RU" altLang="ru-RU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cs typeface="Arial" panose="020B0604020202020204" pitchFamily="34" charset="0"/>
            </a:endParaRPr>
          </a:p>
        </p:txBody>
      </p:sp>
      <p:grpSp>
        <p:nvGrpSpPr>
          <p:cNvPr id="14" name="Group 10"/>
          <p:cNvGrpSpPr>
            <a:grpSpLocks/>
          </p:cNvGrpSpPr>
          <p:nvPr/>
        </p:nvGrpSpPr>
        <p:grpSpPr bwMode="auto">
          <a:xfrm>
            <a:off x="459365" y="1999229"/>
            <a:ext cx="8192217" cy="4310091"/>
            <a:chOff x="1065" y="2207"/>
            <a:chExt cx="3984" cy="839"/>
          </a:xfrm>
        </p:grpSpPr>
        <p:sp>
          <p:nvSpPr>
            <p:cNvPr id="15" name="AutoShape 11"/>
            <p:cNvSpPr>
              <a:spLocks noChangeArrowheads="1"/>
            </p:cNvSpPr>
            <p:nvPr/>
          </p:nvSpPr>
          <p:spPr bwMode="gray">
            <a:xfrm>
              <a:off x="1065" y="2207"/>
              <a:ext cx="3984" cy="839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6" name="Text Box 16"/>
            <p:cNvSpPr txBox="1">
              <a:spLocks noChangeArrowheads="1"/>
            </p:cNvSpPr>
            <p:nvPr/>
          </p:nvSpPr>
          <p:spPr bwMode="gray">
            <a:xfrm>
              <a:off x="1171" y="2242"/>
              <a:ext cx="3771" cy="767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anchor="ctr" anchorCtr="0">
              <a:spAutoFit/>
            </a:bodyPr>
            <a:lstStyle/>
            <a:p>
              <a:pPr marL="0" marR="0" lvl="0" indent="26987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  <a:p>
              <a:pPr lvl="0" indent="269875" algn="just" defTabSz="914400" fontAlgn="base">
                <a:spcBef>
                  <a:spcPct val="0"/>
                </a:spcBef>
              </a:pPr>
              <a:r>
                <a:rPr lang="ru-RU" sz="2000" b="1" dirty="0">
                  <a:solidFill>
                    <a:srgbClr val="000099"/>
                  </a:solidFill>
                  <a:latin typeface="Arial" charset="0"/>
                </a:rPr>
                <a:t>Целями КООМЕТ являются</a:t>
              </a:r>
              <a:r>
                <a:rPr lang="ru-RU" sz="2000" b="1" dirty="0" smtClean="0">
                  <a:solidFill>
                    <a:srgbClr val="000099"/>
                  </a:solidFill>
                  <a:latin typeface="Arial" charset="0"/>
                </a:rPr>
                <a:t>:</a:t>
              </a:r>
            </a:p>
            <a:p>
              <a:pPr lvl="0" indent="269875" algn="just" defTabSz="914400" fontAlgn="base">
                <a:spcBef>
                  <a:spcPct val="0"/>
                </a:spcBef>
              </a:pPr>
              <a:endParaRPr lang="ru-RU" sz="2000" b="1" dirty="0">
                <a:solidFill>
                  <a:srgbClr val="000099"/>
                </a:solidFill>
                <a:latin typeface="Arial" charset="0"/>
              </a:endParaRPr>
            </a:p>
            <a:p>
              <a:pPr marL="457200" lvl="0" indent="-457200" algn="just" defTabSz="914400" fontAlgn="base">
                <a:spcBef>
                  <a:spcPct val="0"/>
                </a:spcBef>
                <a:buAutoNum type="arabicPeriod"/>
              </a:pPr>
              <a:r>
                <a:rPr lang="ru-RU" sz="2000" b="1" dirty="0" smtClean="0">
                  <a:solidFill>
                    <a:srgbClr val="000099"/>
                  </a:solidFill>
                  <a:latin typeface="Arial" charset="0"/>
                </a:rPr>
                <a:t>Содействие </a:t>
              </a:r>
              <a:r>
                <a:rPr lang="ru-RU" sz="2000" b="1" dirty="0">
                  <a:solidFill>
                    <a:srgbClr val="000099"/>
                  </a:solidFill>
                  <a:latin typeface="Arial" charset="0"/>
                </a:rPr>
                <a:t>эффективному решению вопросов единообразия мер, единства и требуемой точности </a:t>
              </a:r>
              <a:r>
                <a:rPr lang="ru-RU" sz="2000" b="1" dirty="0" smtClean="0">
                  <a:solidFill>
                    <a:srgbClr val="000099"/>
                  </a:solidFill>
                  <a:latin typeface="Arial" charset="0"/>
                </a:rPr>
                <a:t>измерений.</a:t>
              </a:r>
            </a:p>
            <a:p>
              <a:pPr marL="457200" lvl="0" indent="-457200" algn="just" defTabSz="914400" fontAlgn="base">
                <a:spcBef>
                  <a:spcPct val="0"/>
                </a:spcBef>
                <a:buAutoNum type="arabicPeriod"/>
              </a:pPr>
              <a:endParaRPr lang="ru-RU" sz="2000" b="1" dirty="0" smtClean="0">
                <a:solidFill>
                  <a:srgbClr val="000099"/>
                </a:solidFill>
                <a:latin typeface="Arial" charset="0"/>
              </a:endParaRPr>
            </a:p>
            <a:p>
              <a:pPr marL="457200" lvl="0" indent="-457200" algn="just" defTabSz="914400" fontAlgn="base">
                <a:spcBef>
                  <a:spcPct val="0"/>
                </a:spcBef>
                <a:buAutoNum type="arabicPeriod"/>
              </a:pPr>
              <a:r>
                <a:rPr lang="ru-RU" sz="2000" b="1" dirty="0" smtClean="0">
                  <a:solidFill>
                    <a:srgbClr val="000099"/>
                  </a:solidFill>
                  <a:latin typeface="Arial" charset="0"/>
                </a:rPr>
                <a:t>Содействие </a:t>
              </a:r>
              <a:r>
                <a:rPr lang="ru-RU" sz="2000" b="1" dirty="0">
                  <a:solidFill>
                    <a:srgbClr val="000099"/>
                  </a:solidFill>
                  <a:latin typeface="Arial" charset="0"/>
                </a:rPr>
                <a:t>развитию сотрудничества в экономике и устранению технических препятствий в международной торговле</a:t>
              </a:r>
              <a:r>
                <a:rPr lang="ru-RU" sz="2000" b="1" dirty="0" smtClean="0">
                  <a:solidFill>
                    <a:srgbClr val="000099"/>
                  </a:solidFill>
                  <a:latin typeface="Arial" charset="0"/>
                </a:rPr>
                <a:t>.</a:t>
              </a:r>
            </a:p>
            <a:p>
              <a:pPr marL="457200" lvl="0" indent="-457200" algn="just" defTabSz="914400" fontAlgn="base">
                <a:spcBef>
                  <a:spcPct val="0"/>
                </a:spcBef>
                <a:buAutoNum type="arabicPeriod"/>
              </a:pPr>
              <a:endParaRPr lang="ru-RU" sz="2000" b="1" dirty="0">
                <a:solidFill>
                  <a:srgbClr val="000099"/>
                </a:solidFill>
                <a:latin typeface="Arial" charset="0"/>
              </a:endParaRPr>
            </a:p>
            <a:p>
              <a:pPr marL="457200" lvl="0" indent="-457200" algn="just" defTabSz="914400" fontAlgn="base">
                <a:spcBef>
                  <a:spcPct val="0"/>
                </a:spcBef>
                <a:buAutoNum type="arabicPeriod"/>
              </a:pPr>
              <a:r>
                <a:rPr lang="ru-RU" sz="2000" b="1" dirty="0">
                  <a:solidFill>
                    <a:srgbClr val="000099"/>
                  </a:solidFill>
                  <a:latin typeface="Arial" charset="0"/>
                </a:rPr>
                <a:t>Сближение деятельности метрологических служб на  основе международных </a:t>
              </a:r>
              <a:r>
                <a:rPr lang="ru-RU" sz="2000" b="1" dirty="0" smtClean="0">
                  <a:solidFill>
                    <a:srgbClr val="000099"/>
                  </a:solidFill>
                  <a:latin typeface="Arial" charset="0"/>
                </a:rPr>
                <a:t>договоренностей.</a:t>
              </a:r>
              <a:endParaRPr lang="ru-RU" sz="2000" b="1" dirty="0">
                <a:solidFill>
                  <a:srgbClr val="000099"/>
                </a:solidFill>
                <a:latin typeface="Arial" charset="0"/>
              </a:endParaRPr>
            </a:p>
          </p:txBody>
        </p:sp>
      </p:grpSp>
      <p:pic>
        <p:nvPicPr>
          <p:cNvPr id="17" name="Grafik 0" descr="Logo_COOM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1387351" cy="667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1828276" y="110415"/>
            <a:ext cx="5720928" cy="609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2600" b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Меморандум о сотрудничестве</a:t>
            </a:r>
          </a:p>
        </p:txBody>
      </p:sp>
    </p:spTree>
    <p:extLst>
      <p:ext uri="{BB962C8B-B14F-4D97-AF65-F5344CB8AC3E}">
        <p14:creationId xmlns:p14="http://schemas.microsoft.com/office/powerpoint/2010/main" val="80508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6834"/>
            <a:ext cx="4571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РЕЗОЛЮЦИЯ 6 </a:t>
            </a:r>
            <a:r>
              <a:rPr lang="ru-RU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заседания </a:t>
            </a:r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КОМИТЕТА КООМЕТ (АПРЕЛЬ 2017):</a:t>
            </a:r>
            <a:endParaRPr lang="ru-RU" b="1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0" y="144000"/>
            <a:ext cx="0" cy="432000"/>
          </a:xfrm>
          <a:prstGeom prst="line">
            <a:avLst/>
          </a:prstGeom>
          <a:ln w="25400">
            <a:gradFill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4572000" y="36834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RESOLUTION 6 of COOMET</a:t>
            </a:r>
            <a:r>
              <a:rPr lang="ru-RU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COMMITTEE Meeting (APRIL 2017):</a:t>
            </a:r>
            <a:endParaRPr lang="ru-RU" b="1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15516" y="726738"/>
            <a:ext cx="8712968" cy="1"/>
          </a:xfrm>
          <a:prstGeom prst="line">
            <a:avLst/>
          </a:prstGeom>
          <a:ln w="38100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-1754" y="872111"/>
            <a:ext cx="914400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90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1762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t-LT" altLang="ru-RU" b="0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Принять к сведению информацию Вице-президента КООМЕТ В. Гуревича о проделанной работе по разработке и согласованию Меморандума о взаимопонимании в области обеспечения единства измерений между ЕЭК и КООМЕТ. 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anose="020B0604020202020204" pitchFamily="34" charset="0"/>
            </a:endParaRPr>
          </a:p>
          <a:p>
            <a:pPr marR="0" lvl="0" indent="1762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t-LT" altLang="ru-RU" b="0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Просить Вице-президента КООМЕТ В. Гуревича сформировать </a:t>
            </a:r>
            <a:r>
              <a:rPr kumimoji="0" lang="lt-LT" altLang="ru-RU" b="1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Рабочую группу</a:t>
            </a:r>
            <a:r>
              <a:rPr kumimoji="0" lang="lt-LT" altLang="ru-RU" b="0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по технической доработке проекта Меморандума о взаимопонимании в области обеспечения единства измерений между ЕЭК и КООМЕТ.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anose="020B0604020202020204" pitchFamily="34" charset="0"/>
            </a:endParaRPr>
          </a:p>
          <a:p>
            <a:pPr marR="0" lvl="0" indent="1762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t-LT" altLang="ru-RU" b="0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Представить информацию о ходе работ на очередном заседании Совета Президента КООМЕТ (ноябрь 2017 г.).</a:t>
            </a:r>
            <a:endParaRPr kumimoji="0" lang="lt-LT" alt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4365" y="3716044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9388" algn="just">
              <a:spcAft>
                <a:spcPts val="0"/>
              </a:spcAft>
            </a:pPr>
            <a:r>
              <a:rPr lang="en-US" i="1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 take note of the information presented by COOMET Vice President V</a:t>
            </a:r>
            <a:r>
              <a:rPr lang="en-US" i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en-US" i="1" dirty="0" err="1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Gurevich</a:t>
            </a:r>
            <a:r>
              <a:rPr lang="en-US" i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i="1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on the work </a:t>
            </a:r>
            <a:r>
              <a:rPr lang="en-US" i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performed </a:t>
            </a:r>
            <a:r>
              <a:rPr lang="en-US" i="1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at the development and consideration of the Memorandum of Understanding in the field of the measurement uniformity assurance between the EEC and COOMET.</a:t>
            </a:r>
            <a:endParaRPr lang="ru-RU" dirty="0">
              <a:solidFill>
                <a:srgbClr val="590D1B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179388" algn="just">
              <a:spcAft>
                <a:spcPts val="0"/>
              </a:spcAft>
            </a:pPr>
            <a:r>
              <a:rPr lang="en-US" i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 ask </a:t>
            </a:r>
            <a:r>
              <a:rPr lang="en-US" i="1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COOMET Vice President V</a:t>
            </a:r>
            <a:r>
              <a:rPr lang="en-US" i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en-US" i="1" dirty="0" err="1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Gurevich</a:t>
            </a:r>
            <a:r>
              <a:rPr lang="en-US" i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i="1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 set a </a:t>
            </a:r>
            <a:r>
              <a:rPr lang="en-US" b="1" i="1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Working Group </a:t>
            </a:r>
            <a:r>
              <a:rPr lang="en-US" i="1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on the technical improvement of the project of the Memorandum of Understanding in the field of the measurement uniformity assurance between the EEC and COOMET.</a:t>
            </a:r>
            <a:endParaRPr lang="ru-RU" dirty="0">
              <a:solidFill>
                <a:srgbClr val="590D1B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179388" algn="just">
              <a:spcAft>
                <a:spcPts val="0"/>
              </a:spcAft>
            </a:pPr>
            <a:r>
              <a:rPr lang="en-US" i="1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 provide the information on the performance of the work at the scheduled COOMET President’s Council Meeting (November, 2017).</a:t>
            </a:r>
            <a:endParaRPr lang="ru-RU" dirty="0">
              <a:solidFill>
                <a:srgbClr val="590D1B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1633386" y="3577886"/>
            <a:ext cx="5877228" cy="15494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188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87" y="223267"/>
            <a:ext cx="4549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2563" algn="ctr">
              <a:spcAft>
                <a:spcPts val="0"/>
              </a:spcAft>
            </a:pPr>
            <a:r>
              <a:rPr lang="ru-RU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Предложения по кандидатурам в </a:t>
            </a:r>
            <a:r>
              <a:rPr lang="ru-RU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состав </a:t>
            </a:r>
            <a:r>
              <a:rPr lang="ru-RU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Рабочей группы</a:t>
            </a:r>
            <a:endParaRPr lang="en-US" b="1" dirty="0" smtClean="0">
              <a:solidFill>
                <a:srgbClr val="000099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90952" y="22326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82563" algn="ctr">
              <a:spcAft>
                <a:spcPts val="0"/>
              </a:spcAft>
            </a:pPr>
            <a:r>
              <a:rPr lang="en-US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Proposals for candidates </a:t>
            </a:r>
            <a:r>
              <a:rPr lang="en-US" b="1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 Working </a:t>
            </a:r>
            <a:r>
              <a:rPr lang="en-US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Group</a:t>
            </a:r>
            <a:endParaRPr lang="ru-RU" b="1" dirty="0" smtClean="0">
              <a:solidFill>
                <a:srgbClr val="590D1B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endParaRPr lang="en-US" dirty="0" smtClean="0">
              <a:solidFill>
                <a:srgbClr val="590D1B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182563" algn="just">
              <a:spcAft>
                <a:spcPts val="0"/>
              </a:spcAft>
            </a:pPr>
            <a:endParaRPr lang="ru-RU" dirty="0">
              <a:solidFill>
                <a:srgbClr val="590D1B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4572000" y="188640"/>
            <a:ext cx="21664" cy="6525360"/>
          </a:xfrm>
          <a:prstGeom prst="line">
            <a:avLst/>
          </a:prstGeom>
          <a:ln w="25400">
            <a:gradFill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Группа 68"/>
          <p:cNvGrpSpPr/>
          <p:nvPr/>
        </p:nvGrpSpPr>
        <p:grpSpPr>
          <a:xfrm>
            <a:off x="181824" y="980728"/>
            <a:ext cx="4141776" cy="5411199"/>
            <a:chOff x="181824" y="1402177"/>
            <a:chExt cx="4141776" cy="5411199"/>
          </a:xfrm>
        </p:grpSpPr>
        <p:sp>
          <p:nvSpPr>
            <p:cNvPr id="22" name="Блок-схема: альтернативный процесс 21"/>
            <p:cNvSpPr/>
            <p:nvPr/>
          </p:nvSpPr>
          <p:spPr>
            <a:xfrm>
              <a:off x="198000" y="3220338"/>
              <a:ext cx="4104000" cy="396000"/>
            </a:xfrm>
            <a:prstGeom prst="flowChartAlternateProcess">
              <a:avLst/>
            </a:prstGeom>
            <a:noFill/>
            <a:ln w="25400">
              <a:solidFill>
                <a:srgbClr val="000099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ru-RU" dirty="0" err="1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Зияд</a:t>
              </a:r>
              <a:r>
                <a:rPr lang="ru-RU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dirty="0" err="1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Демич</a:t>
              </a:r>
              <a:r>
                <a:rPr lang="ru-RU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Институт метрологии</a:t>
              </a:r>
              <a:endParaRPr lang="ru-RU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Блок-схема: альтернативный процесс 20"/>
            <p:cNvSpPr/>
            <p:nvPr/>
          </p:nvSpPr>
          <p:spPr>
            <a:xfrm>
              <a:off x="183600" y="3103408"/>
              <a:ext cx="4140000" cy="270000"/>
            </a:xfrm>
            <a:prstGeom prst="flowChartAlternateProcess">
              <a:avLst/>
            </a:prstGeom>
            <a:solidFill>
              <a:srgbClr val="0000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Босния и Герцеговина</a:t>
              </a:r>
            </a:p>
          </p:txBody>
        </p:sp>
        <p:sp>
          <p:nvSpPr>
            <p:cNvPr id="23" name="Блок-схема: альтернативный процесс 22"/>
            <p:cNvSpPr/>
            <p:nvPr/>
          </p:nvSpPr>
          <p:spPr>
            <a:xfrm>
              <a:off x="198000" y="3833912"/>
              <a:ext cx="4104000" cy="648000"/>
            </a:xfrm>
            <a:prstGeom prst="flowChartAlternateProcess">
              <a:avLst/>
            </a:prstGeom>
            <a:noFill/>
            <a:ln w="25400">
              <a:solidFill>
                <a:srgbClr val="000099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ru-RU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Сергей </a:t>
              </a:r>
              <a:r>
                <a:rPr lang="ru-RU" dirty="0" err="1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Чапа</a:t>
              </a:r>
              <a:r>
                <a:rPr lang="ru-RU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</a:t>
              </a:r>
              <a:r>
                <a:rPr lang="en-US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Национальный институт метрологии</a:t>
              </a:r>
              <a:endParaRPr lang="ru-RU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Блок-схема: альтернативный процесс 23"/>
            <p:cNvSpPr/>
            <p:nvPr/>
          </p:nvSpPr>
          <p:spPr>
            <a:xfrm>
              <a:off x="183600" y="3661408"/>
              <a:ext cx="4140000" cy="270000"/>
            </a:xfrm>
            <a:prstGeom prst="flowChartAlternateProcess">
              <a:avLst/>
            </a:prstGeom>
            <a:solidFill>
              <a:srgbClr val="0000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Молдова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Блок-схема: альтернативный процесс 24"/>
            <p:cNvSpPr/>
            <p:nvPr/>
          </p:nvSpPr>
          <p:spPr>
            <a:xfrm>
              <a:off x="198000" y="5805376"/>
              <a:ext cx="4104000" cy="1008000"/>
            </a:xfrm>
            <a:prstGeom prst="flowChartAlternateProcess">
              <a:avLst/>
            </a:prstGeom>
            <a:noFill/>
            <a:ln w="25400">
              <a:solidFill>
                <a:srgbClr val="000099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ru-RU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 планируется участие, так как вопрос не входит в компетенцию Члена Комитета КООМЕТ от Литвы</a:t>
              </a:r>
              <a:endParaRPr lang="ru-RU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Блок-схема: альтернативный процесс 25"/>
            <p:cNvSpPr/>
            <p:nvPr/>
          </p:nvSpPr>
          <p:spPr>
            <a:xfrm>
              <a:off x="183600" y="5677408"/>
              <a:ext cx="4140000" cy="270000"/>
            </a:xfrm>
            <a:prstGeom prst="flowChartAlternateProcess">
              <a:avLst/>
            </a:prstGeom>
            <a:solidFill>
              <a:srgbClr val="0000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Литва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Блок-схема: альтернативный процесс 26"/>
            <p:cNvSpPr/>
            <p:nvPr/>
          </p:nvSpPr>
          <p:spPr>
            <a:xfrm>
              <a:off x="198000" y="4651408"/>
              <a:ext cx="4104000" cy="990000"/>
            </a:xfrm>
            <a:prstGeom prst="flowChartAlternateProcess">
              <a:avLst/>
            </a:prstGeom>
            <a:noFill/>
            <a:ln w="25400">
              <a:solidFill>
                <a:srgbClr val="000099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ru-RU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 планируется участие, так как </a:t>
              </a:r>
              <a:r>
                <a:rPr lang="ru-RU" dirty="0" err="1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КазИнМетр</a:t>
              </a:r>
              <a:r>
                <a:rPr lang="ru-RU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участвует в доработке Меморандума в рамках ЕЭК</a:t>
              </a:r>
              <a:endParaRPr lang="ru-RU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Блок-схема: альтернативный процесс 27"/>
            <p:cNvSpPr/>
            <p:nvPr/>
          </p:nvSpPr>
          <p:spPr>
            <a:xfrm>
              <a:off x="183600" y="4525408"/>
              <a:ext cx="4140000" cy="270000"/>
            </a:xfrm>
            <a:prstGeom prst="flowChartAlternateProcess">
              <a:avLst/>
            </a:prstGeom>
            <a:solidFill>
              <a:srgbClr val="0000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Казахстан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Блок-схема: альтернативный процесс 28"/>
            <p:cNvSpPr/>
            <p:nvPr/>
          </p:nvSpPr>
          <p:spPr>
            <a:xfrm>
              <a:off x="198000" y="2399634"/>
              <a:ext cx="4104000" cy="666000"/>
            </a:xfrm>
            <a:prstGeom prst="flowChartAlternateProcess">
              <a:avLst/>
            </a:prstGeom>
            <a:noFill/>
            <a:ln w="25400">
              <a:solidFill>
                <a:srgbClr val="000099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ru-RU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Камо </a:t>
              </a:r>
              <a:r>
                <a:rPr lang="ru-RU" dirty="0" err="1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Мовси</a:t>
              </a:r>
              <a:r>
                <a:rPr lang="en-US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ru-RU" dirty="0" err="1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ян</a:t>
              </a:r>
              <a:r>
                <a:rPr lang="ru-RU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ЗАО «Национальный институт метрологии»</a:t>
              </a:r>
              <a:endParaRPr lang="ru-RU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Блок-схема: альтернативный процесс 29"/>
            <p:cNvSpPr/>
            <p:nvPr/>
          </p:nvSpPr>
          <p:spPr>
            <a:xfrm>
              <a:off x="181824" y="2257408"/>
              <a:ext cx="4140000" cy="270000"/>
            </a:xfrm>
            <a:prstGeom prst="flowChartAlternateProcess">
              <a:avLst/>
            </a:prstGeom>
            <a:solidFill>
              <a:srgbClr val="0000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Армения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Блок-схема: альтернативный процесс 30"/>
            <p:cNvSpPr/>
            <p:nvPr/>
          </p:nvSpPr>
          <p:spPr>
            <a:xfrm>
              <a:off x="198000" y="1556585"/>
              <a:ext cx="4104000" cy="648000"/>
            </a:xfrm>
            <a:prstGeom prst="flowChartAlternateProcess">
              <a:avLst/>
            </a:prstGeom>
            <a:noFill/>
            <a:ln w="25400">
              <a:solidFill>
                <a:srgbClr val="000099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ru-RU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Владимир Крутиков, ВНИИОФИ, Президент КООМЕТ</a:t>
              </a:r>
              <a:endParaRPr lang="ru-RU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Блок-схема: альтернативный процесс 31"/>
            <p:cNvSpPr/>
            <p:nvPr/>
          </p:nvSpPr>
          <p:spPr>
            <a:xfrm>
              <a:off x="181824" y="1402177"/>
              <a:ext cx="4140000" cy="270000"/>
            </a:xfrm>
            <a:prstGeom prst="flowChartAlternateProcess">
              <a:avLst/>
            </a:prstGeom>
            <a:solidFill>
              <a:srgbClr val="0000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Россия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1" name="Блок-схема: альтернативный процесс 70"/>
          <p:cNvSpPr/>
          <p:nvPr/>
        </p:nvSpPr>
        <p:spPr>
          <a:xfrm>
            <a:off x="4824952" y="2798889"/>
            <a:ext cx="4104000" cy="396000"/>
          </a:xfrm>
          <a:prstGeom prst="flowChartAlternateProcess">
            <a:avLst/>
          </a:prstGeom>
          <a:noFill/>
          <a:ln w="25400">
            <a:solidFill>
              <a:srgbClr val="590D1B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US" dirty="0" err="1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Zijad</a:t>
            </a:r>
            <a:r>
              <a:rPr lang="en-US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Dzemic</a:t>
            </a:r>
            <a:r>
              <a:rPr lang="en-US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Institute of Metrology</a:t>
            </a:r>
            <a:endParaRPr lang="ru-RU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Блок-схема: альтернативный процесс 71"/>
          <p:cNvSpPr/>
          <p:nvPr/>
        </p:nvSpPr>
        <p:spPr>
          <a:xfrm>
            <a:off x="4810552" y="2681959"/>
            <a:ext cx="4140000" cy="270000"/>
          </a:xfrm>
          <a:prstGeom prst="flowChartAlternateProcess">
            <a:avLst/>
          </a:prstGeom>
          <a:solidFill>
            <a:srgbClr val="590D1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Bosnia and Herzegovina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Блок-схема: альтернативный процесс 72"/>
          <p:cNvSpPr/>
          <p:nvPr/>
        </p:nvSpPr>
        <p:spPr>
          <a:xfrm>
            <a:off x="4824952" y="3412463"/>
            <a:ext cx="4104000" cy="648000"/>
          </a:xfrm>
          <a:prstGeom prst="flowChartAlternateProcess">
            <a:avLst/>
          </a:prstGeom>
          <a:noFill/>
          <a:ln w="25400">
            <a:solidFill>
              <a:srgbClr val="590D1B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US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Sergey Chapa,</a:t>
            </a:r>
            <a:br>
              <a:rPr lang="en-US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Institute of Metrology</a:t>
            </a:r>
            <a:endParaRPr lang="ru-RU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Блок-схема: альтернативный процесс 73"/>
          <p:cNvSpPr/>
          <p:nvPr/>
        </p:nvSpPr>
        <p:spPr>
          <a:xfrm>
            <a:off x="4810552" y="3239959"/>
            <a:ext cx="4140000" cy="270000"/>
          </a:xfrm>
          <a:prstGeom prst="flowChartAlternateProcess">
            <a:avLst/>
          </a:prstGeom>
          <a:solidFill>
            <a:srgbClr val="590D1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Moldova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Блок-схема: альтернативный процесс 74"/>
          <p:cNvSpPr/>
          <p:nvPr/>
        </p:nvSpPr>
        <p:spPr>
          <a:xfrm>
            <a:off x="4824952" y="5383927"/>
            <a:ext cx="4104000" cy="1008000"/>
          </a:xfrm>
          <a:prstGeom prst="flowChartAlternateProcess">
            <a:avLst/>
          </a:prstGeom>
          <a:noFill/>
          <a:ln w="25400">
            <a:solidFill>
              <a:srgbClr val="590D1B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US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Participation is not planned because it is far beyond competence of Lithuanian COOMET Committee member</a:t>
            </a:r>
            <a:endParaRPr lang="ru-RU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Блок-схема: альтернативный процесс 75"/>
          <p:cNvSpPr/>
          <p:nvPr/>
        </p:nvSpPr>
        <p:spPr>
          <a:xfrm>
            <a:off x="4810552" y="5255959"/>
            <a:ext cx="4140000" cy="270000"/>
          </a:xfrm>
          <a:prstGeom prst="flowChartAlternateProcess">
            <a:avLst/>
          </a:prstGeom>
          <a:solidFill>
            <a:srgbClr val="590D1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Lithuania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Блок-схема: альтернативный процесс 76"/>
          <p:cNvSpPr/>
          <p:nvPr/>
        </p:nvSpPr>
        <p:spPr>
          <a:xfrm>
            <a:off x="4824952" y="4229959"/>
            <a:ext cx="4104000" cy="990000"/>
          </a:xfrm>
          <a:prstGeom prst="flowChartAlternateProcess">
            <a:avLst/>
          </a:prstGeom>
          <a:noFill/>
          <a:ln w="25400">
            <a:solidFill>
              <a:srgbClr val="590D1B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US" spc="-10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Participation is not planned because </a:t>
            </a:r>
            <a:r>
              <a:rPr lang="en-US" spc="-10" dirty="0" err="1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KazInMetr</a:t>
            </a:r>
            <a:r>
              <a:rPr lang="en-US" spc="-10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participate in the revision of Draft of Memorandum directly with EEC</a:t>
            </a:r>
            <a:endParaRPr lang="ru-RU" spc="-10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Блок-схема: альтернативный процесс 77"/>
          <p:cNvSpPr/>
          <p:nvPr/>
        </p:nvSpPr>
        <p:spPr>
          <a:xfrm>
            <a:off x="4810552" y="4103959"/>
            <a:ext cx="4140000" cy="270000"/>
          </a:xfrm>
          <a:prstGeom prst="flowChartAlternateProcess">
            <a:avLst/>
          </a:prstGeom>
          <a:solidFill>
            <a:srgbClr val="590D1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Kazahstan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Блок-схема: альтернативный процесс 78"/>
          <p:cNvSpPr/>
          <p:nvPr/>
        </p:nvSpPr>
        <p:spPr>
          <a:xfrm>
            <a:off x="4824952" y="1978185"/>
            <a:ext cx="4104000" cy="666000"/>
          </a:xfrm>
          <a:prstGeom prst="flowChartAlternateProcess">
            <a:avLst/>
          </a:prstGeom>
          <a:noFill/>
          <a:ln w="25400">
            <a:solidFill>
              <a:srgbClr val="590D1B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US" dirty="0" err="1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Kamo</a:t>
            </a:r>
            <a:r>
              <a:rPr lang="en-US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Movsisyan</a:t>
            </a:r>
            <a:r>
              <a:rPr lang="en-US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br>
              <a:rPr lang="en-US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Institute of Metrology</a:t>
            </a:r>
            <a:endParaRPr lang="ru-RU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Блок-схема: альтернативный процесс 79"/>
          <p:cNvSpPr/>
          <p:nvPr/>
        </p:nvSpPr>
        <p:spPr>
          <a:xfrm>
            <a:off x="4808776" y="1835959"/>
            <a:ext cx="4140000" cy="270000"/>
          </a:xfrm>
          <a:prstGeom prst="flowChartAlternateProcess">
            <a:avLst/>
          </a:prstGeom>
          <a:solidFill>
            <a:srgbClr val="590D1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Armenia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Блок-схема: альтернативный процесс 80"/>
          <p:cNvSpPr/>
          <p:nvPr/>
        </p:nvSpPr>
        <p:spPr>
          <a:xfrm>
            <a:off x="4824952" y="1135136"/>
            <a:ext cx="4104000" cy="648000"/>
          </a:xfrm>
          <a:prstGeom prst="flowChartAlternateProcess">
            <a:avLst/>
          </a:prstGeom>
          <a:noFill/>
          <a:ln w="25400">
            <a:solidFill>
              <a:srgbClr val="590D1B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US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Vladimir </a:t>
            </a:r>
            <a:r>
              <a:rPr lang="en-US" dirty="0" err="1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Krutikov</a:t>
            </a:r>
            <a:r>
              <a:rPr lang="en-US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VNIIOFI,</a:t>
            </a:r>
            <a:br>
              <a:rPr lang="en-US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COOMET President</a:t>
            </a:r>
            <a:endParaRPr lang="ru-RU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Блок-схема: альтернативный процесс 81"/>
          <p:cNvSpPr/>
          <p:nvPr/>
        </p:nvSpPr>
        <p:spPr>
          <a:xfrm>
            <a:off x="4808776" y="980728"/>
            <a:ext cx="4140000" cy="270000"/>
          </a:xfrm>
          <a:prstGeom prst="flowChartAlternateProcess">
            <a:avLst/>
          </a:prstGeom>
          <a:solidFill>
            <a:srgbClr val="590D1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Russia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00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42793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2563" algn="ctr">
              <a:spcAft>
                <a:spcPts val="0"/>
              </a:spcAft>
            </a:pPr>
            <a:r>
              <a:rPr lang="ru-RU" sz="2500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Полноценная Рабочая группа не сформирована, так как</a:t>
            </a:r>
            <a:r>
              <a:rPr lang="en-US" sz="2500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en-US" sz="2500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500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все страны ЕЭК заявили о своем участии.</a:t>
            </a:r>
            <a:endParaRPr lang="ru-RU" sz="2500" dirty="0">
              <a:solidFill>
                <a:srgbClr val="000099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65548" y="1146232"/>
            <a:ext cx="18035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ВЫВОД:</a:t>
            </a:r>
            <a:endParaRPr lang="ru-RU" sz="3000" b="1" dirty="0">
              <a:solidFill>
                <a:srgbClr val="000099"/>
              </a:solidFill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4536443" y="1243231"/>
            <a:ext cx="0" cy="360000"/>
          </a:xfrm>
          <a:prstGeom prst="line">
            <a:avLst/>
          </a:prstGeom>
          <a:ln w="50800">
            <a:gradFill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4932040" y="1146232"/>
            <a:ext cx="28985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CONCLUSION</a:t>
            </a:r>
            <a:r>
              <a:rPr lang="ru-RU" sz="3000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ru-RU" sz="3000" b="1" dirty="0">
              <a:solidFill>
                <a:srgbClr val="590D1B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92494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500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Working Group is not established because not all EEC countries are going to participate.</a:t>
            </a:r>
            <a:endParaRPr lang="ru-RU" sz="2500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Улыбающееся лицо 4"/>
          <p:cNvSpPr/>
          <p:nvPr/>
        </p:nvSpPr>
        <p:spPr>
          <a:xfrm>
            <a:off x="3690349" y="4149080"/>
            <a:ext cx="1692188" cy="1608554"/>
          </a:xfrm>
          <a:prstGeom prst="smileyFace">
            <a:avLst>
              <a:gd name="adj" fmla="val -4653"/>
            </a:avLst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V="1">
            <a:off x="1633386" y="2858881"/>
            <a:ext cx="5877228" cy="15494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270000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08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260648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РЕЗОЛЮЦИЯ </a:t>
            </a:r>
            <a:r>
              <a:rPr lang="ru-RU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22</a:t>
            </a:r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ЗАСЕДАНИЯ</a:t>
            </a:r>
            <a:r>
              <a:rPr lang="en-US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en-US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СОВЕТА ПРЕЗИДЕНТА</a:t>
            </a:r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КООМЕТ</a:t>
            </a:r>
            <a:r>
              <a:rPr lang="en-US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en-US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ru-RU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НОЯБРЬ</a:t>
            </a:r>
            <a:r>
              <a:rPr lang="lt-LT" b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2017):</a:t>
            </a:r>
            <a:endParaRPr lang="ru-RU" b="1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0" y="367814"/>
            <a:ext cx="1" cy="692712"/>
          </a:xfrm>
          <a:prstGeom prst="line">
            <a:avLst/>
          </a:prstGeom>
          <a:ln w="25400">
            <a:gradFill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4572000" y="260648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RESOLUTION</a:t>
            </a:r>
            <a:r>
              <a:rPr lang="ru-RU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22</a:t>
            </a:r>
            <a:r>
              <a:rPr lang="en-US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 COOMET</a:t>
            </a:r>
            <a:r>
              <a:rPr lang="ru-RU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PRESIDENTIAL COUNCIL MEETING (NOVEMBER 2017):</a:t>
            </a:r>
            <a:endParaRPr lang="ru-RU" b="1" dirty="0">
              <a:solidFill>
                <a:srgbClr val="590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15516" y="1276549"/>
            <a:ext cx="8712968" cy="1"/>
          </a:xfrm>
          <a:prstGeom prst="line">
            <a:avLst/>
          </a:prstGeom>
          <a:ln w="38100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03332" y="1726769"/>
            <a:ext cx="8712968" cy="1184534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228600" algn="l"/>
              </a:tabLst>
            </a:pPr>
            <a:r>
              <a:rPr lang="ru-RU" i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Продолжить работы по технической доработке проекта Меморандума о взаимопонимании в области обеспечения единства измерений между ЕЭК и </a:t>
            </a:r>
            <a:r>
              <a:rPr lang="ru-RU" i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КООМЕТ</a:t>
            </a:r>
            <a:r>
              <a:rPr lang="en-US" i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dirty="0">
              <a:solidFill>
                <a:srgbClr val="000099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228600" algn="l"/>
              </a:tabLst>
            </a:pPr>
            <a:r>
              <a:rPr lang="ru-RU" i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Просить Вице-президента В.Л. Гуревича доработать проект Меморандума с учетом состоявшегося обсуждения и направить на рассмотрение членам Совета Президента в срок до 1 марта 2018 г.</a:t>
            </a:r>
            <a:endParaRPr lang="ru-RU" dirty="0">
              <a:solidFill>
                <a:srgbClr val="000099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228600" algn="l"/>
              </a:tabLst>
            </a:pPr>
            <a:r>
              <a:rPr lang="ru-RU" i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Представить информацию о ходе работ на 28-м заседании Комитета КООМЕТ (апрель 2018 г</a:t>
            </a:r>
            <a:r>
              <a:rPr lang="ru-RU" i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.)</a:t>
            </a:r>
            <a:r>
              <a:rPr lang="en-US" i="1" dirty="0" smtClean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dirty="0">
              <a:solidFill>
                <a:srgbClr val="000099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1633386" y="4061578"/>
            <a:ext cx="5877228" cy="15494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0099"/>
                </a:gs>
                <a:gs pos="100000">
                  <a:srgbClr val="590D1B"/>
                </a:gs>
              </a:gsLst>
              <a:lin ang="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03332" y="4217020"/>
            <a:ext cx="8712968" cy="2308324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  <a:tabLst>
                <a:tab pos="228600" algn="l"/>
              </a:tabLst>
            </a:pPr>
            <a:r>
              <a:rPr lang="en-US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en-US" i="1" dirty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continue the work for the technical improvement of the draft of the Memorandum of Understanding in the field of the measurement uniformity assurance between the EEC and COOMET</a:t>
            </a:r>
            <a:r>
              <a:rPr lang="en-US" i="1" dirty="0" smtClean="0">
                <a:solidFill>
                  <a:srgbClr val="590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i="1" dirty="0" smtClean="0">
              <a:solidFill>
                <a:srgbClr val="590D1B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228600" algn="l"/>
              </a:tabLst>
            </a:pPr>
            <a:r>
              <a:rPr lang="en-US" i="1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lang="en-US" i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 </a:t>
            </a:r>
            <a:r>
              <a:rPr lang="en-US" i="1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ask COOMET Vice-president V. </a:t>
            </a:r>
            <a:r>
              <a:rPr lang="en-US" i="1" dirty="0" err="1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Gurevich</a:t>
            </a:r>
            <a:r>
              <a:rPr lang="en-US" i="1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to finalize the Draft of Memorandum taking into account the discussion and to forward it for consideration to members of Presidential Council until the 1st of March, 2018.</a:t>
            </a:r>
            <a:endParaRPr lang="ru-RU" dirty="0">
              <a:solidFill>
                <a:srgbClr val="590D1B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228600" algn="l"/>
              </a:tabLst>
            </a:pPr>
            <a:r>
              <a:rPr lang="en-US" i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 </a:t>
            </a:r>
            <a:r>
              <a:rPr lang="en-US" i="1" dirty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present the information about the progress of the work at the 28th COOMET Committee Meeting (April, 2018</a:t>
            </a:r>
            <a:r>
              <a:rPr lang="en-US" i="1" dirty="0" smtClean="0">
                <a:solidFill>
                  <a:srgbClr val="590D1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98497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1CACE3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1621</TotalTime>
  <Words>1034</Words>
  <Application>Microsoft Office PowerPoint</Application>
  <PresentationFormat>Экран (4:3)</PresentationFormat>
  <Paragraphs>125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ARSAGERA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Борис</dc:creator>
  <cp:lastModifiedBy>Ляхова Надежда Дмитриевна</cp:lastModifiedBy>
  <cp:revision>221</cp:revision>
  <cp:lastPrinted>2017-04-22T12:10:44Z</cp:lastPrinted>
  <dcterms:created xsi:type="dcterms:W3CDTF">2013-02-15T12:25:49Z</dcterms:created>
  <dcterms:modified xsi:type="dcterms:W3CDTF">2018-04-07T15:58:41Z</dcterms:modified>
</cp:coreProperties>
</file>